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TDTD평고딕" charset="1" panose="02000503000000000000"/>
      <p:regular r:id="rId16"/>
    </p:embeddedFont>
    <p:embeddedFont>
      <p:font typeface="Cabin" charset="1" panose="00000500000000000000"/>
      <p:regular r:id="rId17"/>
    </p:embeddedFont>
    <p:embeddedFont>
      <p:font typeface="Cabin Bold" charset="1" panose="00000800000000000000"/>
      <p:regular r:id="rId18"/>
    </p:embeddedFont>
    <p:embeddedFont>
      <p:font typeface="Tlab 돋움 레귤러 Bold" charset="1" panose="02060800000000000000"/>
      <p:regular r:id="rId19"/>
    </p:embeddedFont>
    <p:embeddedFont>
      <p:font typeface="Tlab 돋움 레귤러" charset="1" panose="0206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30207" y="8097913"/>
            <a:ext cx="8057793" cy="7285019"/>
            <a:chOff x="0" y="0"/>
            <a:chExt cx="736529" cy="6658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29" cy="665893"/>
            </a:xfrm>
            <a:custGeom>
              <a:avLst/>
              <a:gdLst/>
              <a:ahLst/>
              <a:cxnLst/>
              <a:rect r="r" b="b" t="t" l="l"/>
              <a:pathLst>
                <a:path h="665893" w="736529">
                  <a:moveTo>
                    <a:pt x="368265" y="0"/>
                  </a:moveTo>
                  <a:cubicBezTo>
                    <a:pt x="164878" y="0"/>
                    <a:pt x="0" y="149065"/>
                    <a:pt x="0" y="332946"/>
                  </a:cubicBezTo>
                  <a:cubicBezTo>
                    <a:pt x="0" y="516828"/>
                    <a:pt x="164878" y="665893"/>
                    <a:pt x="368265" y="665893"/>
                  </a:cubicBezTo>
                  <a:cubicBezTo>
                    <a:pt x="571651" y="665893"/>
                    <a:pt x="736529" y="516828"/>
                    <a:pt x="736529" y="332946"/>
                  </a:cubicBezTo>
                  <a:cubicBezTo>
                    <a:pt x="736529" y="149065"/>
                    <a:pt x="571651" y="0"/>
                    <a:pt x="368265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69050" y="-13773"/>
              <a:ext cx="598430" cy="617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536368" y="4331056"/>
            <a:ext cx="4913425" cy="5677276"/>
          </a:xfrm>
          <a:custGeom>
            <a:avLst/>
            <a:gdLst/>
            <a:ahLst/>
            <a:cxnLst/>
            <a:rect r="r" b="b" t="t" l="l"/>
            <a:pathLst>
              <a:path h="5677276" w="4913425">
                <a:moveTo>
                  <a:pt x="0" y="0"/>
                </a:moveTo>
                <a:lnTo>
                  <a:pt x="4913425" y="0"/>
                </a:lnTo>
                <a:lnTo>
                  <a:pt x="4913425" y="5677276"/>
                </a:lnTo>
                <a:lnTo>
                  <a:pt x="0" y="56772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397084"/>
            <a:ext cx="16230600" cy="0"/>
          </a:xfrm>
          <a:prstGeom prst="line">
            <a:avLst/>
          </a:prstGeom>
          <a:ln cap="flat" w="38100">
            <a:solidFill>
              <a:srgbClr val="25252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4608698" y="1728909"/>
            <a:ext cx="2111594" cy="721684"/>
          </a:xfrm>
          <a:custGeom>
            <a:avLst/>
            <a:gdLst/>
            <a:ahLst/>
            <a:cxnLst/>
            <a:rect r="r" b="b" t="t" l="l"/>
            <a:pathLst>
              <a:path h="721684" w="2111594">
                <a:moveTo>
                  <a:pt x="0" y="0"/>
                </a:moveTo>
                <a:lnTo>
                  <a:pt x="2111595" y="0"/>
                </a:lnTo>
                <a:lnTo>
                  <a:pt x="2111595" y="721684"/>
                </a:lnTo>
                <a:lnTo>
                  <a:pt x="0" y="7216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2320076"/>
            <a:ext cx="9272359" cy="2010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44"/>
              </a:lnSpc>
            </a:pPr>
            <a:r>
              <a:rPr lang="en-US" sz="8300" spc="-249">
                <a:solidFill>
                  <a:srgbClr val="63C29D"/>
                </a:solidFill>
                <a:latin typeface="TDTD평고딕"/>
                <a:ea typeface="TDTD평고딕"/>
                <a:cs typeface="TDTD평고딕"/>
                <a:sym typeface="TDTD평고딕"/>
              </a:rPr>
              <a:t>함께, 경주</a:t>
            </a:r>
          </a:p>
          <a:p>
            <a:pPr algn="l">
              <a:lnSpc>
                <a:spcPts val="5809"/>
              </a:lnSpc>
            </a:pPr>
            <a:r>
              <a:rPr lang="en-US" sz="4801" spc="-144">
                <a:solidFill>
                  <a:srgbClr val="5565AF"/>
                </a:solidFill>
                <a:latin typeface="TDTD평고딕"/>
                <a:ea typeface="TDTD평고딕"/>
                <a:cs typeface="TDTD평고딕"/>
                <a:sym typeface="TDTD평고딕"/>
              </a:rPr>
              <a:t>근데 이제 시민 참여를 곁들인...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792798"/>
            <a:ext cx="4944177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 spc="41">
                <a:solidFill>
                  <a:srgbClr val="252525"/>
                </a:solidFill>
                <a:latin typeface="Cabin"/>
                <a:ea typeface="Cabin"/>
                <a:cs typeface="Cabin"/>
                <a:sym typeface="Cabin"/>
              </a:rPr>
              <a:t>경주 지역문제 해커톤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6274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43197" y="4289426"/>
            <a:ext cx="15083196" cy="854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THANK YOU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1343197" y="5417290"/>
            <a:ext cx="15601606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71320" y="3973578"/>
            <a:ext cx="751342" cy="75134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871320" y="5015159"/>
            <a:ext cx="751342" cy="75134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71320" y="6054907"/>
            <a:ext cx="751342" cy="75134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871320" y="7094654"/>
            <a:ext cx="751342" cy="751342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0" y="0"/>
            <a:ext cx="18288000" cy="2372063"/>
            <a:chOff x="0" y="0"/>
            <a:chExt cx="4816593" cy="62474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16592" cy="624741"/>
            </a:xfrm>
            <a:custGeom>
              <a:avLst/>
              <a:gdLst/>
              <a:ahLst/>
              <a:cxnLst/>
              <a:rect r="r" b="b" t="t" l="l"/>
              <a:pathLst>
                <a:path h="6247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24741"/>
                  </a:lnTo>
                  <a:lnTo>
                    <a:pt x="0" y="624741"/>
                  </a:lnTo>
                  <a:close/>
                </a:path>
              </a:pathLst>
            </a:custGeom>
            <a:solidFill>
              <a:srgbClr val="63C29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76200"/>
              <a:ext cx="4816593" cy="7009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220567" y="1024107"/>
            <a:ext cx="7110099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b="true" sz="96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CONTENTS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970583" y="3747954"/>
            <a:ext cx="552818" cy="867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b="true" sz="3400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70583" y="4786374"/>
            <a:ext cx="552818" cy="867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b="true" sz="3400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970583" y="5823651"/>
            <a:ext cx="552818" cy="867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b="true" sz="3400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970583" y="6865870"/>
            <a:ext cx="552818" cy="867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b="true" sz="3400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927462" y="3724600"/>
            <a:ext cx="5403203" cy="882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80"/>
              </a:lnSpc>
            </a:pPr>
            <a:r>
              <a:rPr lang="en-US" sz="3500" spc="35">
                <a:solidFill>
                  <a:srgbClr val="5565A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기획 배경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927462" y="4766181"/>
            <a:ext cx="5403203" cy="882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80"/>
              </a:lnSpc>
            </a:pPr>
            <a:r>
              <a:rPr lang="en-US" sz="3500" spc="35">
                <a:solidFill>
                  <a:srgbClr val="5565A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서비스 소개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927462" y="5805929"/>
            <a:ext cx="5403203" cy="882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80"/>
              </a:lnSpc>
            </a:pPr>
            <a:r>
              <a:rPr lang="en-US" sz="3500" spc="35">
                <a:solidFill>
                  <a:srgbClr val="5565A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서비스 아키텍처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927462" y="6845677"/>
            <a:ext cx="5403203" cy="882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80"/>
              </a:lnSpc>
            </a:pPr>
            <a:r>
              <a:rPr lang="en-US" sz="3500" spc="35">
                <a:solidFill>
                  <a:srgbClr val="5565A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기대효과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4141977"/>
            <a:ext cx="11301259" cy="2359138"/>
          </a:xfrm>
          <a:custGeom>
            <a:avLst/>
            <a:gdLst/>
            <a:ahLst/>
            <a:cxnLst/>
            <a:rect r="r" b="b" t="t" l="l"/>
            <a:pathLst>
              <a:path h="2359138" w="11301259">
                <a:moveTo>
                  <a:pt x="0" y="0"/>
                </a:moveTo>
                <a:lnTo>
                  <a:pt x="11301259" y="0"/>
                </a:lnTo>
                <a:lnTo>
                  <a:pt x="11301259" y="2359137"/>
                </a:lnTo>
                <a:lnTo>
                  <a:pt x="0" y="23591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58041" y="6501114"/>
            <a:ext cx="11301259" cy="2556910"/>
          </a:xfrm>
          <a:custGeom>
            <a:avLst/>
            <a:gdLst/>
            <a:ahLst/>
            <a:cxnLst/>
            <a:rect r="r" b="b" t="t" l="l"/>
            <a:pathLst>
              <a:path h="2556910" w="11301259">
                <a:moveTo>
                  <a:pt x="0" y="0"/>
                </a:moveTo>
                <a:lnTo>
                  <a:pt x="11301259" y="0"/>
                </a:lnTo>
                <a:lnTo>
                  <a:pt x="11301259" y="2556910"/>
                </a:lnTo>
                <a:lnTo>
                  <a:pt x="0" y="25569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44562" y="2953040"/>
            <a:ext cx="6227618" cy="805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3599" spc="35" b="true">
                <a:solidFill>
                  <a:srgbClr val="5565A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지속적인 시민과의 소통 활동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4562" y="419100"/>
            <a:ext cx="1396179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spc="131" b="true">
                <a:solidFill>
                  <a:srgbClr val="63C29D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44562" y="1306830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기획 배경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1211" y="4500995"/>
            <a:ext cx="16525579" cy="4482563"/>
          </a:xfrm>
          <a:custGeom>
            <a:avLst/>
            <a:gdLst/>
            <a:ahLst/>
            <a:cxnLst/>
            <a:rect r="r" b="b" t="t" l="l"/>
            <a:pathLst>
              <a:path h="4482563" w="16525579">
                <a:moveTo>
                  <a:pt x="0" y="0"/>
                </a:moveTo>
                <a:lnTo>
                  <a:pt x="16525578" y="0"/>
                </a:lnTo>
                <a:lnTo>
                  <a:pt x="16525578" y="4482563"/>
                </a:lnTo>
                <a:lnTo>
                  <a:pt x="0" y="4482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44562" y="409575"/>
            <a:ext cx="1396179" cy="126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spc="132" b="true">
                <a:solidFill>
                  <a:srgbClr val="63C29D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44562" y="1306830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기획 배경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615677"/>
            <a:ext cx="12063556" cy="805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3599" spc="35" b="true">
                <a:solidFill>
                  <a:srgbClr val="5565A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리빙랩 플랫폼등  통한 시민 의견 수집, 그러나 저조한 사용률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0743" y="6172200"/>
            <a:ext cx="6540867" cy="4114800"/>
          </a:xfrm>
          <a:custGeom>
            <a:avLst/>
            <a:gdLst/>
            <a:ahLst/>
            <a:cxnLst/>
            <a:rect r="r" b="b" t="t" l="l"/>
            <a:pathLst>
              <a:path h="4114800" w="6540867">
                <a:moveTo>
                  <a:pt x="0" y="0"/>
                </a:moveTo>
                <a:lnTo>
                  <a:pt x="6540867" y="0"/>
                </a:lnTo>
                <a:lnTo>
                  <a:pt x="654086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508969" y="3782658"/>
            <a:ext cx="3792713" cy="1360842"/>
            <a:chOff x="0" y="0"/>
            <a:chExt cx="998904" cy="3584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98904" cy="358411"/>
            </a:xfrm>
            <a:custGeom>
              <a:avLst/>
              <a:gdLst/>
              <a:ahLst/>
              <a:cxnLst/>
              <a:rect r="r" b="b" t="t" l="l"/>
              <a:pathLst>
                <a:path h="358411" w="998904">
                  <a:moveTo>
                    <a:pt x="795704" y="0"/>
                  </a:moveTo>
                  <a:cubicBezTo>
                    <a:pt x="907928" y="0"/>
                    <a:pt x="998904" y="80233"/>
                    <a:pt x="998904" y="179206"/>
                  </a:cubicBezTo>
                  <a:cubicBezTo>
                    <a:pt x="998904" y="278178"/>
                    <a:pt x="907928" y="358411"/>
                    <a:pt x="795704" y="358411"/>
                  </a:cubicBezTo>
                  <a:lnTo>
                    <a:pt x="203200" y="358411"/>
                  </a:lnTo>
                  <a:cubicBezTo>
                    <a:pt x="90976" y="358411"/>
                    <a:pt x="0" y="278178"/>
                    <a:pt x="0" y="179206"/>
                  </a:cubicBezTo>
                  <a:cubicBezTo>
                    <a:pt x="0" y="802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6274C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998904" cy="4346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167539" y="3973177"/>
            <a:ext cx="2611863" cy="73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3200" spc="32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컨텐츠의 진화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460181" y="3782658"/>
            <a:ext cx="3792713" cy="1360842"/>
            <a:chOff x="0" y="0"/>
            <a:chExt cx="998904" cy="35841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98904" cy="358411"/>
            </a:xfrm>
            <a:custGeom>
              <a:avLst/>
              <a:gdLst/>
              <a:ahLst/>
              <a:cxnLst/>
              <a:rect r="r" b="b" t="t" l="l"/>
              <a:pathLst>
                <a:path h="358411" w="998904">
                  <a:moveTo>
                    <a:pt x="795704" y="0"/>
                  </a:moveTo>
                  <a:cubicBezTo>
                    <a:pt x="907928" y="0"/>
                    <a:pt x="998904" y="80233"/>
                    <a:pt x="998904" y="179206"/>
                  </a:cubicBezTo>
                  <a:cubicBezTo>
                    <a:pt x="998904" y="278178"/>
                    <a:pt x="907928" y="358411"/>
                    <a:pt x="795704" y="358411"/>
                  </a:cubicBezTo>
                  <a:lnTo>
                    <a:pt x="203200" y="358411"/>
                  </a:lnTo>
                  <a:cubicBezTo>
                    <a:pt x="90976" y="358411"/>
                    <a:pt x="0" y="278178"/>
                    <a:pt x="0" y="179206"/>
                  </a:cubicBezTo>
                  <a:cubicBezTo>
                    <a:pt x="0" y="802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6274C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76200"/>
              <a:ext cx="998904" cy="4346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118751" y="3973177"/>
            <a:ext cx="2611863" cy="73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3200" spc="32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접근의 어려움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4035106" y="3782658"/>
            <a:ext cx="3792713" cy="1360842"/>
            <a:chOff x="0" y="0"/>
            <a:chExt cx="998904" cy="35841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98904" cy="358411"/>
            </a:xfrm>
            <a:custGeom>
              <a:avLst/>
              <a:gdLst/>
              <a:ahLst/>
              <a:cxnLst/>
              <a:rect r="r" b="b" t="t" l="l"/>
              <a:pathLst>
                <a:path h="358411" w="998904">
                  <a:moveTo>
                    <a:pt x="795704" y="0"/>
                  </a:moveTo>
                  <a:cubicBezTo>
                    <a:pt x="907928" y="0"/>
                    <a:pt x="998904" y="80233"/>
                    <a:pt x="998904" y="179206"/>
                  </a:cubicBezTo>
                  <a:cubicBezTo>
                    <a:pt x="998904" y="278178"/>
                    <a:pt x="907928" y="358411"/>
                    <a:pt x="795704" y="358411"/>
                  </a:cubicBezTo>
                  <a:lnTo>
                    <a:pt x="203200" y="358411"/>
                  </a:lnTo>
                  <a:cubicBezTo>
                    <a:pt x="90976" y="358411"/>
                    <a:pt x="0" y="278178"/>
                    <a:pt x="0" y="179206"/>
                  </a:cubicBezTo>
                  <a:cubicBezTo>
                    <a:pt x="0" y="802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6274C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998904" cy="4346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4693677" y="3973177"/>
            <a:ext cx="2611863" cy="73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3200" spc="32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타겟 이해 부족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4982831" y="3782658"/>
            <a:ext cx="3792713" cy="1360842"/>
            <a:chOff x="0" y="0"/>
            <a:chExt cx="998904" cy="35841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98904" cy="358411"/>
            </a:xfrm>
            <a:custGeom>
              <a:avLst/>
              <a:gdLst/>
              <a:ahLst/>
              <a:cxnLst/>
              <a:rect r="r" b="b" t="t" l="l"/>
              <a:pathLst>
                <a:path h="358411" w="998904">
                  <a:moveTo>
                    <a:pt x="795704" y="0"/>
                  </a:moveTo>
                  <a:cubicBezTo>
                    <a:pt x="907928" y="0"/>
                    <a:pt x="998904" y="80233"/>
                    <a:pt x="998904" y="179206"/>
                  </a:cubicBezTo>
                  <a:cubicBezTo>
                    <a:pt x="998904" y="278178"/>
                    <a:pt x="907928" y="358411"/>
                    <a:pt x="795704" y="358411"/>
                  </a:cubicBezTo>
                  <a:lnTo>
                    <a:pt x="203200" y="358411"/>
                  </a:lnTo>
                  <a:cubicBezTo>
                    <a:pt x="90976" y="358411"/>
                    <a:pt x="0" y="278178"/>
                    <a:pt x="0" y="179206"/>
                  </a:cubicBezTo>
                  <a:cubicBezTo>
                    <a:pt x="0" y="802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6274CF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76200"/>
              <a:ext cx="998904" cy="4346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5573256" y="3973177"/>
            <a:ext cx="2611863" cy="73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3200" spc="32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참여 동기 부족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44562" y="409575"/>
            <a:ext cx="1396179" cy="126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spc="132" b="true">
                <a:solidFill>
                  <a:srgbClr val="63C29D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44562" y="1306830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기획 배경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38126" y="2409180"/>
            <a:ext cx="12063556" cy="805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3599" spc="35" b="true">
                <a:solidFill>
                  <a:srgbClr val="5565A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단점 분석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44562" y="409575"/>
            <a:ext cx="1396179" cy="126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spc="132" b="true">
                <a:solidFill>
                  <a:srgbClr val="63C29D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02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44562" y="1306830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서비스 소개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44562" y="2581741"/>
            <a:ext cx="12063556" cy="805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3599" spc="35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서비스 핵심기능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842652" y="5971038"/>
            <a:ext cx="3575101" cy="1360842"/>
            <a:chOff x="0" y="0"/>
            <a:chExt cx="941590" cy="35841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41590" cy="358411"/>
            </a:xfrm>
            <a:custGeom>
              <a:avLst/>
              <a:gdLst/>
              <a:ahLst/>
              <a:cxnLst/>
              <a:rect r="r" b="b" t="t" l="l"/>
              <a:pathLst>
                <a:path h="358411" w="941590">
                  <a:moveTo>
                    <a:pt x="738390" y="0"/>
                  </a:moveTo>
                  <a:cubicBezTo>
                    <a:pt x="850615" y="0"/>
                    <a:pt x="941590" y="80233"/>
                    <a:pt x="941590" y="179206"/>
                  </a:cubicBezTo>
                  <a:cubicBezTo>
                    <a:pt x="941590" y="278178"/>
                    <a:pt x="850615" y="358411"/>
                    <a:pt x="738390" y="358411"/>
                  </a:cubicBezTo>
                  <a:lnTo>
                    <a:pt x="203200" y="358411"/>
                  </a:lnTo>
                  <a:cubicBezTo>
                    <a:pt x="90976" y="358411"/>
                    <a:pt x="0" y="278178"/>
                    <a:pt x="0" y="179206"/>
                  </a:cubicBezTo>
                  <a:cubicBezTo>
                    <a:pt x="0" y="802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6274C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76200"/>
              <a:ext cx="941590" cy="4346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383741" y="5957385"/>
            <a:ext cx="8698809" cy="1360842"/>
            <a:chOff x="0" y="0"/>
            <a:chExt cx="2291044" cy="35841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91044" cy="358411"/>
            </a:xfrm>
            <a:custGeom>
              <a:avLst/>
              <a:gdLst/>
              <a:ahLst/>
              <a:cxnLst/>
              <a:rect r="r" b="b" t="t" l="l"/>
              <a:pathLst>
                <a:path h="358411" w="2291044">
                  <a:moveTo>
                    <a:pt x="2087844" y="0"/>
                  </a:moveTo>
                  <a:cubicBezTo>
                    <a:pt x="2200068" y="0"/>
                    <a:pt x="2291044" y="80233"/>
                    <a:pt x="2291044" y="179206"/>
                  </a:cubicBezTo>
                  <a:cubicBezTo>
                    <a:pt x="2291044" y="278178"/>
                    <a:pt x="2200068" y="358411"/>
                    <a:pt x="2087844" y="358411"/>
                  </a:cubicBezTo>
                  <a:lnTo>
                    <a:pt x="203200" y="358411"/>
                  </a:lnTo>
                  <a:cubicBezTo>
                    <a:pt x="90976" y="358411"/>
                    <a:pt x="0" y="278178"/>
                    <a:pt x="0" y="179206"/>
                  </a:cubicBezTo>
                  <a:cubicBezTo>
                    <a:pt x="0" y="802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2291044" cy="4346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564588" y="6395554"/>
            <a:ext cx="409578" cy="612332"/>
          </a:xfrm>
          <a:custGeom>
            <a:avLst/>
            <a:gdLst/>
            <a:ahLst/>
            <a:cxnLst/>
            <a:rect r="r" b="b" t="t" l="l"/>
            <a:pathLst>
              <a:path h="612332" w="409578">
                <a:moveTo>
                  <a:pt x="0" y="0"/>
                </a:moveTo>
                <a:lnTo>
                  <a:pt x="409578" y="0"/>
                </a:lnTo>
                <a:lnTo>
                  <a:pt x="409578" y="612332"/>
                </a:lnTo>
                <a:lnTo>
                  <a:pt x="0" y="612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155010" y="6395554"/>
            <a:ext cx="409578" cy="612332"/>
          </a:xfrm>
          <a:custGeom>
            <a:avLst/>
            <a:gdLst/>
            <a:ahLst/>
            <a:cxnLst/>
            <a:rect r="r" b="b" t="t" l="l"/>
            <a:pathLst>
              <a:path h="612332" w="409578">
                <a:moveTo>
                  <a:pt x="0" y="0"/>
                </a:moveTo>
                <a:lnTo>
                  <a:pt x="409578" y="0"/>
                </a:lnTo>
                <a:lnTo>
                  <a:pt x="409578" y="612332"/>
                </a:lnTo>
                <a:lnTo>
                  <a:pt x="0" y="6123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745432" y="6395554"/>
            <a:ext cx="409578" cy="612332"/>
          </a:xfrm>
          <a:custGeom>
            <a:avLst/>
            <a:gdLst/>
            <a:ahLst/>
            <a:cxnLst/>
            <a:rect r="r" b="b" t="t" l="l"/>
            <a:pathLst>
              <a:path h="612332" w="409578">
                <a:moveTo>
                  <a:pt x="0" y="0"/>
                </a:moveTo>
                <a:lnTo>
                  <a:pt x="409578" y="0"/>
                </a:lnTo>
                <a:lnTo>
                  <a:pt x="409578" y="612332"/>
                </a:lnTo>
                <a:lnTo>
                  <a:pt x="0" y="6123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501222" y="6137826"/>
            <a:ext cx="2257961" cy="73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3200" spc="32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간편 로그인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196881" y="6137826"/>
            <a:ext cx="7072530" cy="73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3200" spc="32" b="true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사용자 직업에 대한 맞춤 정책 정보 제공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2700000">
            <a:off x="6153494" y="7952592"/>
            <a:ext cx="409578" cy="612332"/>
          </a:xfrm>
          <a:custGeom>
            <a:avLst/>
            <a:gdLst/>
            <a:ahLst/>
            <a:cxnLst/>
            <a:rect r="r" b="b" t="t" l="l"/>
            <a:pathLst>
              <a:path h="612332" w="409578">
                <a:moveTo>
                  <a:pt x="0" y="0"/>
                </a:moveTo>
                <a:lnTo>
                  <a:pt x="409578" y="0"/>
                </a:lnTo>
                <a:lnTo>
                  <a:pt x="409578" y="612332"/>
                </a:lnTo>
                <a:lnTo>
                  <a:pt x="0" y="612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2700000">
            <a:off x="5863879" y="7662976"/>
            <a:ext cx="409578" cy="612332"/>
          </a:xfrm>
          <a:custGeom>
            <a:avLst/>
            <a:gdLst/>
            <a:ahLst/>
            <a:cxnLst/>
            <a:rect r="r" b="b" t="t" l="l"/>
            <a:pathLst>
              <a:path h="612332" w="409578">
                <a:moveTo>
                  <a:pt x="0" y="0"/>
                </a:moveTo>
                <a:lnTo>
                  <a:pt x="409578" y="0"/>
                </a:lnTo>
                <a:lnTo>
                  <a:pt x="409578" y="612333"/>
                </a:lnTo>
                <a:lnTo>
                  <a:pt x="0" y="6123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2700000">
            <a:off x="5574264" y="7373361"/>
            <a:ext cx="409578" cy="612332"/>
          </a:xfrm>
          <a:custGeom>
            <a:avLst/>
            <a:gdLst/>
            <a:ahLst/>
            <a:cxnLst/>
            <a:rect r="r" b="b" t="t" l="l"/>
            <a:pathLst>
              <a:path h="612332" w="409578">
                <a:moveTo>
                  <a:pt x="0" y="0"/>
                </a:moveTo>
                <a:lnTo>
                  <a:pt x="409578" y="0"/>
                </a:lnTo>
                <a:lnTo>
                  <a:pt x="409578" y="612332"/>
                </a:lnTo>
                <a:lnTo>
                  <a:pt x="0" y="6123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-2700000">
            <a:off x="6081810" y="4855737"/>
            <a:ext cx="409578" cy="612332"/>
          </a:xfrm>
          <a:custGeom>
            <a:avLst/>
            <a:gdLst/>
            <a:ahLst/>
            <a:cxnLst/>
            <a:rect r="r" b="b" t="t" l="l"/>
            <a:pathLst>
              <a:path h="612332" w="409578">
                <a:moveTo>
                  <a:pt x="0" y="0"/>
                </a:moveTo>
                <a:lnTo>
                  <a:pt x="409578" y="0"/>
                </a:lnTo>
                <a:lnTo>
                  <a:pt x="409578" y="612332"/>
                </a:lnTo>
                <a:lnTo>
                  <a:pt x="0" y="612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-2700000">
            <a:off x="5792195" y="5145352"/>
            <a:ext cx="409578" cy="612332"/>
          </a:xfrm>
          <a:custGeom>
            <a:avLst/>
            <a:gdLst/>
            <a:ahLst/>
            <a:cxnLst/>
            <a:rect r="r" b="b" t="t" l="l"/>
            <a:pathLst>
              <a:path h="612332" w="409578">
                <a:moveTo>
                  <a:pt x="0" y="0"/>
                </a:moveTo>
                <a:lnTo>
                  <a:pt x="409578" y="0"/>
                </a:lnTo>
                <a:lnTo>
                  <a:pt x="409578" y="612332"/>
                </a:lnTo>
                <a:lnTo>
                  <a:pt x="0" y="6123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-2700000">
            <a:off x="5502579" y="5434967"/>
            <a:ext cx="409578" cy="612332"/>
          </a:xfrm>
          <a:custGeom>
            <a:avLst/>
            <a:gdLst/>
            <a:ahLst/>
            <a:cxnLst/>
            <a:rect r="r" b="b" t="t" l="l"/>
            <a:pathLst>
              <a:path h="612332" w="409578">
                <a:moveTo>
                  <a:pt x="0" y="0"/>
                </a:moveTo>
                <a:lnTo>
                  <a:pt x="409578" y="0"/>
                </a:lnTo>
                <a:lnTo>
                  <a:pt x="409578" y="612333"/>
                </a:lnTo>
                <a:lnTo>
                  <a:pt x="0" y="6123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7383741" y="3997156"/>
            <a:ext cx="8698809" cy="1360842"/>
            <a:chOff x="0" y="0"/>
            <a:chExt cx="2291044" cy="35841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291044" cy="358411"/>
            </a:xfrm>
            <a:custGeom>
              <a:avLst/>
              <a:gdLst/>
              <a:ahLst/>
              <a:cxnLst/>
              <a:rect r="r" b="b" t="t" l="l"/>
              <a:pathLst>
                <a:path h="358411" w="2291044">
                  <a:moveTo>
                    <a:pt x="2087844" y="0"/>
                  </a:moveTo>
                  <a:cubicBezTo>
                    <a:pt x="2200068" y="0"/>
                    <a:pt x="2291044" y="80233"/>
                    <a:pt x="2291044" y="179206"/>
                  </a:cubicBezTo>
                  <a:cubicBezTo>
                    <a:pt x="2291044" y="278178"/>
                    <a:pt x="2200068" y="358411"/>
                    <a:pt x="2087844" y="358411"/>
                  </a:cubicBezTo>
                  <a:lnTo>
                    <a:pt x="203200" y="358411"/>
                  </a:lnTo>
                  <a:cubicBezTo>
                    <a:pt x="90976" y="358411"/>
                    <a:pt x="0" y="278178"/>
                    <a:pt x="0" y="179206"/>
                  </a:cubicBezTo>
                  <a:cubicBezTo>
                    <a:pt x="0" y="802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76200"/>
              <a:ext cx="2291044" cy="4346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7969825" y="4187675"/>
            <a:ext cx="7459891" cy="73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3200" spc="32" b="true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경주시에서 검토중인 정책을 시민이 피드백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7483102" y="7897458"/>
            <a:ext cx="8599448" cy="1360842"/>
            <a:chOff x="0" y="0"/>
            <a:chExt cx="2264875" cy="358411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264875" cy="358411"/>
            </a:xfrm>
            <a:custGeom>
              <a:avLst/>
              <a:gdLst/>
              <a:ahLst/>
              <a:cxnLst/>
              <a:rect r="r" b="b" t="t" l="l"/>
              <a:pathLst>
                <a:path h="358411" w="2264875">
                  <a:moveTo>
                    <a:pt x="2061675" y="0"/>
                  </a:moveTo>
                  <a:cubicBezTo>
                    <a:pt x="2173899" y="0"/>
                    <a:pt x="2264875" y="80233"/>
                    <a:pt x="2264875" y="179206"/>
                  </a:cubicBezTo>
                  <a:cubicBezTo>
                    <a:pt x="2264875" y="278178"/>
                    <a:pt x="2173899" y="358411"/>
                    <a:pt x="2061675" y="358411"/>
                  </a:cubicBezTo>
                  <a:lnTo>
                    <a:pt x="203200" y="358411"/>
                  </a:lnTo>
                  <a:cubicBezTo>
                    <a:pt x="90976" y="358411"/>
                    <a:pt x="0" y="278178"/>
                    <a:pt x="0" y="179206"/>
                  </a:cubicBezTo>
                  <a:cubicBezTo>
                    <a:pt x="0" y="802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76200"/>
              <a:ext cx="2264875" cy="4346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8919178" y="8082792"/>
            <a:ext cx="5727296" cy="73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3200" spc="32" b="true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시민이 경주시에 정책을 제안하기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3786677" y="3615017"/>
            <a:ext cx="1806464" cy="324990"/>
            <a:chOff x="0" y="0"/>
            <a:chExt cx="2291044" cy="412167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291044" cy="412167"/>
            </a:xfrm>
            <a:custGeom>
              <a:avLst/>
              <a:gdLst/>
              <a:ahLst/>
              <a:cxnLst/>
              <a:rect r="r" b="b" t="t" l="l"/>
              <a:pathLst>
                <a:path h="412167" w="2291044">
                  <a:moveTo>
                    <a:pt x="2087844" y="0"/>
                  </a:moveTo>
                  <a:cubicBezTo>
                    <a:pt x="2200068" y="0"/>
                    <a:pt x="2291044" y="92267"/>
                    <a:pt x="2291044" y="206084"/>
                  </a:cubicBezTo>
                  <a:cubicBezTo>
                    <a:pt x="2291044" y="319901"/>
                    <a:pt x="2200068" y="412167"/>
                    <a:pt x="2087844" y="412167"/>
                  </a:cubicBezTo>
                  <a:lnTo>
                    <a:pt x="203200" y="412167"/>
                  </a:lnTo>
                  <a:cubicBezTo>
                    <a:pt x="90976" y="412167"/>
                    <a:pt x="0" y="319901"/>
                    <a:pt x="0" y="206084"/>
                  </a:cubicBezTo>
                  <a:cubicBezTo>
                    <a:pt x="0" y="92267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3C29D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76200"/>
              <a:ext cx="2291044" cy="48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3993537" y="3458044"/>
            <a:ext cx="1479614" cy="48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2100" spc="21" b="true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경주소식 탭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13786677" y="5578639"/>
            <a:ext cx="1806464" cy="324990"/>
            <a:chOff x="0" y="0"/>
            <a:chExt cx="2291044" cy="412167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2291044" cy="412167"/>
            </a:xfrm>
            <a:custGeom>
              <a:avLst/>
              <a:gdLst/>
              <a:ahLst/>
              <a:cxnLst/>
              <a:rect r="r" b="b" t="t" l="l"/>
              <a:pathLst>
                <a:path h="412167" w="2291044">
                  <a:moveTo>
                    <a:pt x="2087844" y="0"/>
                  </a:moveTo>
                  <a:cubicBezTo>
                    <a:pt x="2200068" y="0"/>
                    <a:pt x="2291044" y="92267"/>
                    <a:pt x="2291044" y="206084"/>
                  </a:cubicBezTo>
                  <a:cubicBezTo>
                    <a:pt x="2291044" y="319901"/>
                    <a:pt x="2200068" y="412167"/>
                    <a:pt x="2087844" y="412167"/>
                  </a:cubicBezTo>
                  <a:lnTo>
                    <a:pt x="203200" y="412167"/>
                  </a:lnTo>
                  <a:cubicBezTo>
                    <a:pt x="90976" y="412167"/>
                    <a:pt x="0" y="319901"/>
                    <a:pt x="0" y="206084"/>
                  </a:cubicBezTo>
                  <a:cubicBezTo>
                    <a:pt x="0" y="92267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3C29D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76200"/>
              <a:ext cx="2291044" cy="48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13993537" y="5421666"/>
            <a:ext cx="1479614" cy="48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2100" spc="21" b="true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맞춤정보 탭</a:t>
            </a:r>
          </a:p>
        </p:txBody>
      </p:sp>
      <p:grpSp>
        <p:nvGrpSpPr>
          <p:cNvPr name="Group 38" id="38"/>
          <p:cNvGrpSpPr/>
          <p:nvPr/>
        </p:nvGrpSpPr>
        <p:grpSpPr>
          <a:xfrm rot="0">
            <a:off x="13786677" y="7546827"/>
            <a:ext cx="1806464" cy="324990"/>
            <a:chOff x="0" y="0"/>
            <a:chExt cx="2291044" cy="412167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2291044" cy="412167"/>
            </a:xfrm>
            <a:custGeom>
              <a:avLst/>
              <a:gdLst/>
              <a:ahLst/>
              <a:cxnLst/>
              <a:rect r="r" b="b" t="t" l="l"/>
              <a:pathLst>
                <a:path h="412167" w="2291044">
                  <a:moveTo>
                    <a:pt x="2087844" y="0"/>
                  </a:moveTo>
                  <a:cubicBezTo>
                    <a:pt x="2200068" y="0"/>
                    <a:pt x="2291044" y="92267"/>
                    <a:pt x="2291044" y="206084"/>
                  </a:cubicBezTo>
                  <a:cubicBezTo>
                    <a:pt x="2291044" y="319901"/>
                    <a:pt x="2200068" y="412167"/>
                    <a:pt x="2087844" y="412167"/>
                  </a:cubicBezTo>
                  <a:lnTo>
                    <a:pt x="203200" y="412167"/>
                  </a:lnTo>
                  <a:cubicBezTo>
                    <a:pt x="90976" y="412167"/>
                    <a:pt x="0" y="319901"/>
                    <a:pt x="0" y="206084"/>
                  </a:cubicBezTo>
                  <a:cubicBezTo>
                    <a:pt x="0" y="92267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3C29D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76200"/>
              <a:ext cx="2291044" cy="48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41" id="41"/>
          <p:cNvSpPr txBox="true"/>
          <p:nvPr/>
        </p:nvSpPr>
        <p:spPr>
          <a:xfrm rot="0">
            <a:off x="13993537" y="7389855"/>
            <a:ext cx="1479614" cy="48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2100" spc="21" b="true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제안하기 탭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80442" y="2667559"/>
            <a:ext cx="9927116" cy="7271612"/>
          </a:xfrm>
          <a:custGeom>
            <a:avLst/>
            <a:gdLst/>
            <a:ahLst/>
            <a:cxnLst/>
            <a:rect r="r" b="b" t="t" l="l"/>
            <a:pathLst>
              <a:path h="7271612" w="9927116">
                <a:moveTo>
                  <a:pt x="0" y="0"/>
                </a:moveTo>
                <a:lnTo>
                  <a:pt x="9927116" y="0"/>
                </a:lnTo>
                <a:lnTo>
                  <a:pt x="9927116" y="7271613"/>
                </a:lnTo>
                <a:lnTo>
                  <a:pt x="0" y="72716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44562" y="419100"/>
            <a:ext cx="1396179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spc="131" b="true">
                <a:solidFill>
                  <a:srgbClr val="63C29D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44562" y="1306830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서비스 아키텍처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44562" y="419100"/>
            <a:ext cx="1396179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spc="131" b="true">
                <a:solidFill>
                  <a:srgbClr val="63C29D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04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44562" y="1306830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기대효과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613885" y="3455916"/>
            <a:ext cx="5681251" cy="1360842"/>
            <a:chOff x="0" y="0"/>
            <a:chExt cx="1496297" cy="35841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96297" cy="358411"/>
            </a:xfrm>
            <a:custGeom>
              <a:avLst/>
              <a:gdLst/>
              <a:ahLst/>
              <a:cxnLst/>
              <a:rect r="r" b="b" t="t" l="l"/>
              <a:pathLst>
                <a:path h="358411" w="1496297">
                  <a:moveTo>
                    <a:pt x="1293097" y="0"/>
                  </a:moveTo>
                  <a:cubicBezTo>
                    <a:pt x="1405321" y="0"/>
                    <a:pt x="1496297" y="80233"/>
                    <a:pt x="1496297" y="179206"/>
                  </a:cubicBezTo>
                  <a:cubicBezTo>
                    <a:pt x="1496297" y="278178"/>
                    <a:pt x="1405321" y="358411"/>
                    <a:pt x="1293097" y="358411"/>
                  </a:cubicBezTo>
                  <a:lnTo>
                    <a:pt x="203200" y="358411"/>
                  </a:lnTo>
                  <a:cubicBezTo>
                    <a:pt x="90976" y="358411"/>
                    <a:pt x="0" y="278178"/>
                    <a:pt x="0" y="179206"/>
                  </a:cubicBezTo>
                  <a:cubicBezTo>
                    <a:pt x="0" y="802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76200"/>
              <a:ext cx="1496297" cy="4346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4" y="3646435"/>
            <a:ext cx="4004393" cy="73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3200" spc="32" b="true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시민의 정책 참여 유도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6398037" y="7449823"/>
            <a:ext cx="6309171" cy="1360842"/>
            <a:chOff x="0" y="0"/>
            <a:chExt cx="1661675" cy="35841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61675" cy="358411"/>
            </a:xfrm>
            <a:custGeom>
              <a:avLst/>
              <a:gdLst/>
              <a:ahLst/>
              <a:cxnLst/>
              <a:rect r="r" b="b" t="t" l="l"/>
              <a:pathLst>
                <a:path h="358411" w="1661675">
                  <a:moveTo>
                    <a:pt x="1458475" y="0"/>
                  </a:moveTo>
                  <a:cubicBezTo>
                    <a:pt x="1570699" y="0"/>
                    <a:pt x="1661675" y="80233"/>
                    <a:pt x="1661675" y="179206"/>
                  </a:cubicBezTo>
                  <a:cubicBezTo>
                    <a:pt x="1661675" y="278178"/>
                    <a:pt x="1570699" y="358411"/>
                    <a:pt x="1458475" y="358411"/>
                  </a:cubicBezTo>
                  <a:lnTo>
                    <a:pt x="203200" y="358411"/>
                  </a:lnTo>
                  <a:cubicBezTo>
                    <a:pt x="90976" y="358411"/>
                    <a:pt x="0" y="278178"/>
                    <a:pt x="0" y="179206"/>
                  </a:cubicBezTo>
                  <a:cubicBezTo>
                    <a:pt x="0" y="802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1661675" cy="4346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023288" y="7640341"/>
            <a:ext cx="5058670" cy="73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3200" spc="32" b="true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다양한 연령층 아이디어 수용 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613885" y="5450806"/>
            <a:ext cx="5681251" cy="1360842"/>
            <a:chOff x="0" y="0"/>
            <a:chExt cx="1496297" cy="35841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496297" cy="358411"/>
            </a:xfrm>
            <a:custGeom>
              <a:avLst/>
              <a:gdLst/>
              <a:ahLst/>
              <a:cxnLst/>
              <a:rect r="r" b="b" t="t" l="l"/>
              <a:pathLst>
                <a:path h="358411" w="1496297">
                  <a:moveTo>
                    <a:pt x="1293097" y="0"/>
                  </a:moveTo>
                  <a:cubicBezTo>
                    <a:pt x="1405321" y="0"/>
                    <a:pt x="1496297" y="80233"/>
                    <a:pt x="1496297" y="179206"/>
                  </a:cubicBezTo>
                  <a:cubicBezTo>
                    <a:pt x="1496297" y="278178"/>
                    <a:pt x="1405321" y="358411"/>
                    <a:pt x="1293097" y="358411"/>
                  </a:cubicBezTo>
                  <a:lnTo>
                    <a:pt x="203200" y="358411"/>
                  </a:lnTo>
                  <a:cubicBezTo>
                    <a:pt x="90976" y="358411"/>
                    <a:pt x="0" y="278178"/>
                    <a:pt x="0" y="179206"/>
                  </a:cubicBezTo>
                  <a:cubicBezTo>
                    <a:pt x="0" y="802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76200"/>
              <a:ext cx="1496297" cy="4346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8040988" y="5641324"/>
            <a:ext cx="3023269" cy="73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3200" spc="32" b="true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여론 조사 용이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88" r="0" b="-6888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DAGX_SLfH-g</dc:identifier>
  <dcterms:modified xsi:type="dcterms:W3CDTF">2011-08-01T06:04:30Z</dcterms:modified>
  <cp:revision>1</cp:revision>
  <dc:title>2024.12.01</dc:title>
</cp:coreProperties>
</file>

<file path=docProps/thumbnail.jpeg>
</file>